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69" r:id="rId6"/>
    <p:sldId id="261" r:id="rId7"/>
    <p:sldId id="270" r:id="rId8"/>
    <p:sldId id="259" r:id="rId9"/>
    <p:sldId id="262" r:id="rId10"/>
    <p:sldId id="260"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SCIENCE</a:t>
            </a:r>
            <a:endParaRPr lang="en-GB" dirty="0"/>
          </a:p>
        </p:txBody>
      </p:sp>
      <p:sp>
        <p:nvSpPr>
          <p:cNvPr id="3" name="Subtitle 2"/>
          <p:cNvSpPr>
            <a:spLocks noGrp="1"/>
          </p:cNvSpPr>
          <p:nvPr>
            <p:ph type="subTitle" idx="1"/>
          </p:nvPr>
        </p:nvSpPr>
        <p:spPr/>
        <p:txBody>
          <a:bodyPr/>
          <a:lstStyle/>
          <a:p>
            <a:r>
              <a:rPr lang="en-GB" dirty="0" smtClean="0"/>
              <a:t>Know your subject Deeply</a:t>
            </a:r>
            <a:endParaRPr lang="en-GB" dirty="0"/>
          </a:p>
        </p:txBody>
      </p:sp>
    </p:spTree>
    <p:extLst>
      <p:ext uri="{BB962C8B-B14F-4D97-AF65-F5344CB8AC3E}">
        <p14:creationId xmlns:p14="http://schemas.microsoft.com/office/powerpoint/2010/main" val="4263339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 Scrutiny – what did we find out?</a:t>
            </a:r>
            <a:endParaRPr lang="en-GB" dirty="0"/>
          </a:p>
        </p:txBody>
      </p:sp>
      <p:pic>
        <p:nvPicPr>
          <p:cNvPr id="4" name="Picture 3"/>
          <p:cNvPicPr>
            <a:picLocks noChangeAspect="1"/>
          </p:cNvPicPr>
          <p:nvPr/>
        </p:nvPicPr>
        <p:blipFill>
          <a:blip r:embed="rId2"/>
          <a:stretch>
            <a:fillRect/>
          </a:stretch>
        </p:blipFill>
        <p:spPr>
          <a:xfrm>
            <a:off x="8027737" y="3714942"/>
            <a:ext cx="2690229" cy="2974506"/>
          </a:xfrm>
          <a:prstGeom prst="rect">
            <a:avLst/>
          </a:prstGeom>
        </p:spPr>
      </p:pic>
      <p:pic>
        <p:nvPicPr>
          <p:cNvPr id="5" name="Content Placeholder 4"/>
          <p:cNvPicPr>
            <a:picLocks noGrp="1" noChangeAspect="1"/>
          </p:cNvPicPr>
          <p:nvPr>
            <p:ph idx="1"/>
          </p:nvPr>
        </p:nvPicPr>
        <p:blipFill>
          <a:blip r:embed="rId3"/>
          <a:stretch>
            <a:fillRect/>
          </a:stretch>
        </p:blipFill>
        <p:spPr>
          <a:xfrm>
            <a:off x="9254573" y="4140927"/>
            <a:ext cx="2808821" cy="1061268"/>
          </a:xfrm>
          <a:prstGeom prst="rect">
            <a:avLst/>
          </a:prstGeom>
        </p:spPr>
      </p:pic>
      <p:sp>
        <p:nvSpPr>
          <p:cNvPr id="6" name="Content Placeholder 2"/>
          <p:cNvSpPr txBox="1">
            <a:spLocks/>
          </p:cNvSpPr>
          <p:nvPr/>
        </p:nvSpPr>
        <p:spPr>
          <a:xfrm>
            <a:off x="1451579" y="1850117"/>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dirty="0" smtClean="0"/>
              <a:t>Ensure correct curriculum coverage – sufficient number of lessons being taught each week – consistency across the year group.</a:t>
            </a:r>
          </a:p>
          <a:p>
            <a:r>
              <a:rPr lang="en-GB" dirty="0" smtClean="0"/>
              <a:t>Is there a reliance on schemes? </a:t>
            </a:r>
            <a:r>
              <a:rPr lang="en-GB" dirty="0"/>
              <a:t>D</a:t>
            </a:r>
            <a:r>
              <a:rPr lang="en-GB" dirty="0" smtClean="0"/>
              <a:t>o the books look worksheet heavy? Is there evidence of enough practical? </a:t>
            </a:r>
          </a:p>
          <a:p>
            <a:r>
              <a:rPr lang="en-GB" dirty="0" smtClean="0"/>
              <a:t>How are the lessons being differentiated?</a:t>
            </a:r>
          </a:p>
          <a:p>
            <a:r>
              <a:rPr lang="en-GB" dirty="0" smtClean="0"/>
              <a:t>Is there an expectation on what feedback should look like?</a:t>
            </a:r>
          </a:p>
          <a:p>
            <a:r>
              <a:rPr lang="en-GB" dirty="0" smtClean="0"/>
              <a:t>Is there evidence that the children are using correct vocab?</a:t>
            </a:r>
          </a:p>
          <a:p>
            <a:endParaRPr lang="en-GB" dirty="0"/>
          </a:p>
        </p:txBody>
      </p:sp>
    </p:spTree>
    <p:extLst>
      <p:ext uri="{BB962C8B-B14F-4D97-AF65-F5344CB8AC3E}">
        <p14:creationId xmlns:p14="http://schemas.microsoft.com/office/powerpoint/2010/main" val="3906953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learning walk might look for:</a:t>
            </a:r>
            <a:endParaRPr lang="en-GB" dirty="0"/>
          </a:p>
        </p:txBody>
      </p:sp>
      <p:pic>
        <p:nvPicPr>
          <p:cNvPr id="4" name="Content Placeholder 3"/>
          <p:cNvPicPr>
            <a:picLocks noGrp="1" noChangeAspect="1"/>
          </p:cNvPicPr>
          <p:nvPr>
            <p:ph idx="1"/>
          </p:nvPr>
        </p:nvPicPr>
        <p:blipFill>
          <a:blip r:embed="rId2"/>
          <a:stretch>
            <a:fillRect/>
          </a:stretch>
        </p:blipFill>
        <p:spPr>
          <a:xfrm>
            <a:off x="9825873" y="3575423"/>
            <a:ext cx="2091308" cy="3079045"/>
          </a:xfrm>
          <a:prstGeom prst="rect">
            <a:avLst/>
          </a:prstGeom>
        </p:spPr>
      </p:pic>
      <p:sp>
        <p:nvSpPr>
          <p:cNvPr id="5" name="Content Placeholder 2"/>
          <p:cNvSpPr txBox="1">
            <a:spLocks/>
          </p:cNvSpPr>
          <p:nvPr/>
        </p:nvSpPr>
        <p:spPr>
          <a:xfrm>
            <a:off x="1451579" y="1850117"/>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dirty="0"/>
              <a:t>T</a:t>
            </a:r>
            <a:r>
              <a:rPr lang="en-GB" dirty="0" smtClean="0"/>
              <a:t>he learning environment – tidy, stimulating, supports learning, effective layout, working wall, vocabulary displayed.</a:t>
            </a:r>
          </a:p>
          <a:p>
            <a:r>
              <a:rPr lang="en-GB" dirty="0" smtClean="0"/>
              <a:t>Format of the lessons – effective use of time,  adequate time for practical, mini plenaries for feedback and discussion, adequate time for challenge and review.</a:t>
            </a:r>
          </a:p>
          <a:p>
            <a:r>
              <a:rPr lang="en-GB" dirty="0" smtClean="0"/>
              <a:t>Outcomes differentiated – outcomes according to ability, recording of outcomes in different ways.</a:t>
            </a:r>
          </a:p>
          <a:p>
            <a:r>
              <a:rPr lang="en-GB" dirty="0" smtClean="0"/>
              <a:t>Links to Literacy and Maths</a:t>
            </a:r>
          </a:p>
          <a:p>
            <a:endParaRPr lang="en-GB" dirty="0"/>
          </a:p>
        </p:txBody>
      </p:sp>
    </p:spTree>
    <p:extLst>
      <p:ext uri="{BB962C8B-B14F-4D97-AF65-F5344CB8AC3E}">
        <p14:creationId xmlns:p14="http://schemas.microsoft.com/office/powerpoint/2010/main" val="1168869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Effective Feedback in SCIENCE might look like:</a:t>
            </a:r>
            <a:endParaRPr lang="en-GB" dirty="0"/>
          </a:p>
        </p:txBody>
      </p:sp>
      <p:sp>
        <p:nvSpPr>
          <p:cNvPr id="3" name="Content Placeholder 2"/>
          <p:cNvSpPr>
            <a:spLocks noGrp="1"/>
          </p:cNvSpPr>
          <p:nvPr>
            <p:ph idx="1"/>
          </p:nvPr>
        </p:nvSpPr>
        <p:spPr/>
        <p:txBody>
          <a:bodyPr/>
          <a:lstStyle/>
          <a:p>
            <a:r>
              <a:rPr lang="en-GB" dirty="0" smtClean="0"/>
              <a:t>Feedback within lessons to address misconceptions and encourage use of correct scientific vocabulary</a:t>
            </a:r>
          </a:p>
          <a:p>
            <a:r>
              <a:rPr lang="en-GB" dirty="0"/>
              <a:t>F</a:t>
            </a:r>
            <a:r>
              <a:rPr lang="en-GB" dirty="0" smtClean="0"/>
              <a:t>eedback should be linked to the learning intention and move learning forward.</a:t>
            </a:r>
          </a:p>
          <a:p>
            <a:r>
              <a:rPr lang="en-GB" dirty="0" smtClean="0"/>
              <a:t>Use of ‘why’ questions to promote deeper learning</a:t>
            </a:r>
          </a:p>
          <a:p>
            <a:r>
              <a:rPr lang="en-GB" dirty="0" smtClean="0"/>
              <a:t>Pupils are able to respond to feedback and marking within books.</a:t>
            </a:r>
          </a:p>
          <a:p>
            <a:r>
              <a:rPr lang="en-GB" dirty="0" smtClean="0"/>
              <a:t>Feedback is specific and clear.</a:t>
            </a:r>
            <a:endParaRPr lang="en-GB" dirty="0"/>
          </a:p>
        </p:txBody>
      </p:sp>
    </p:spTree>
    <p:extLst>
      <p:ext uri="{BB962C8B-B14F-4D97-AF65-F5344CB8AC3E}">
        <p14:creationId xmlns:p14="http://schemas.microsoft.com/office/powerpoint/2010/main" val="3656866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Deliberate Practice In SCIENCE:</a:t>
            </a:r>
            <a:endParaRPr lang="en-GB" dirty="0"/>
          </a:p>
        </p:txBody>
      </p:sp>
      <p:sp>
        <p:nvSpPr>
          <p:cNvPr id="3" name="Content Placeholder 2"/>
          <p:cNvSpPr>
            <a:spLocks noGrp="1"/>
          </p:cNvSpPr>
          <p:nvPr>
            <p:ph idx="1"/>
          </p:nvPr>
        </p:nvSpPr>
        <p:spPr/>
        <p:txBody>
          <a:bodyPr/>
          <a:lstStyle/>
          <a:p>
            <a:r>
              <a:rPr lang="en-GB" dirty="0" smtClean="0"/>
              <a:t>Give a question, discuss, model, investigate independently, review.</a:t>
            </a:r>
          </a:p>
          <a:p>
            <a:r>
              <a:rPr lang="en-GB" dirty="0" smtClean="0"/>
              <a:t>Revisiting through quizzes (retrieval practice)</a:t>
            </a:r>
          </a:p>
          <a:p>
            <a:r>
              <a:rPr lang="en-GB" dirty="0" smtClean="0"/>
              <a:t>Children choosing their own resources that they think are suitable to their investigation, give feedback and discuss suitability of choices, model use of resources in investigation, try again. </a:t>
            </a:r>
            <a:endParaRPr lang="en-GB" dirty="0"/>
          </a:p>
        </p:txBody>
      </p:sp>
    </p:spTree>
    <p:extLst>
      <p:ext uri="{BB962C8B-B14F-4D97-AF65-F5344CB8AC3E}">
        <p14:creationId xmlns:p14="http://schemas.microsoft.com/office/powerpoint/2010/main" val="77147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might ask children about SCIENCE: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What is Science? What is a scientist?</a:t>
            </a:r>
          </a:p>
          <a:p>
            <a:r>
              <a:rPr lang="en-GB" dirty="0" smtClean="0"/>
              <a:t>Do you find this subject challenging? Why?</a:t>
            </a:r>
          </a:p>
          <a:p>
            <a:r>
              <a:rPr lang="en-GB" dirty="0" smtClean="0"/>
              <a:t>What do you already know about this topic?</a:t>
            </a:r>
          </a:p>
          <a:p>
            <a:r>
              <a:rPr lang="en-GB" dirty="0" smtClean="0"/>
              <a:t>How will you make sure that you remember this learning?</a:t>
            </a:r>
          </a:p>
          <a:p>
            <a:r>
              <a:rPr lang="en-GB" dirty="0" smtClean="0"/>
              <a:t>Show me something that you have learnt recently.</a:t>
            </a:r>
          </a:p>
          <a:p>
            <a:r>
              <a:rPr lang="en-GB" dirty="0" smtClean="0"/>
              <a:t>How does this learning fit in with what you have already learnt?</a:t>
            </a:r>
          </a:p>
          <a:p>
            <a:r>
              <a:rPr lang="en-GB" dirty="0" smtClean="0"/>
              <a:t>What did you learn from doing this experiment?</a:t>
            </a:r>
          </a:p>
          <a:p>
            <a:r>
              <a:rPr lang="en-GB" dirty="0" smtClean="0"/>
              <a:t>What would you change next time? </a:t>
            </a:r>
          </a:p>
        </p:txBody>
      </p:sp>
    </p:spTree>
    <p:extLst>
      <p:ext uri="{BB962C8B-B14F-4D97-AF65-F5344CB8AC3E}">
        <p14:creationId xmlns:p14="http://schemas.microsoft.com/office/powerpoint/2010/main" val="4262924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Subject Knowledge</a:t>
            </a:r>
            <a:endParaRPr lang="en-GB" dirty="0"/>
          </a:p>
        </p:txBody>
      </p:sp>
      <p:sp>
        <p:nvSpPr>
          <p:cNvPr id="3" name="Content Placeholder 2"/>
          <p:cNvSpPr>
            <a:spLocks noGrp="1"/>
          </p:cNvSpPr>
          <p:nvPr>
            <p:ph idx="1"/>
          </p:nvPr>
        </p:nvSpPr>
        <p:spPr/>
        <p:txBody>
          <a:bodyPr/>
          <a:lstStyle/>
          <a:p>
            <a:r>
              <a:rPr lang="en-GB" dirty="0" smtClean="0"/>
              <a:t>Having a key knowledge of the Science curriculum across the school is important. </a:t>
            </a:r>
          </a:p>
          <a:p>
            <a:r>
              <a:rPr lang="en-GB" dirty="0" smtClean="0"/>
              <a:t>Knowing </a:t>
            </a:r>
            <a:r>
              <a:rPr lang="en-GB" u="sng" dirty="0" smtClean="0"/>
              <a:t>what</a:t>
            </a:r>
            <a:r>
              <a:rPr lang="en-GB" dirty="0" smtClean="0"/>
              <a:t> is taught, </a:t>
            </a:r>
            <a:r>
              <a:rPr lang="en-GB" u="sng" dirty="0" smtClean="0"/>
              <a:t>when</a:t>
            </a:r>
            <a:r>
              <a:rPr lang="en-GB" dirty="0" smtClean="0"/>
              <a:t> it is taught and </a:t>
            </a:r>
            <a:r>
              <a:rPr lang="en-GB" u="sng" dirty="0" smtClean="0"/>
              <a:t>why</a:t>
            </a:r>
            <a:r>
              <a:rPr lang="en-GB" dirty="0" smtClean="0"/>
              <a:t> it is taught.</a:t>
            </a:r>
          </a:p>
          <a:p>
            <a:r>
              <a:rPr lang="en-GB" dirty="0" smtClean="0"/>
              <a:t>We have identified the key </a:t>
            </a:r>
            <a:r>
              <a:rPr lang="en-GB" u="sng" dirty="0" smtClean="0"/>
              <a:t>knowledge</a:t>
            </a:r>
            <a:r>
              <a:rPr lang="en-GB" dirty="0" smtClean="0"/>
              <a:t>, </a:t>
            </a:r>
            <a:r>
              <a:rPr lang="en-GB" u="sng" dirty="0" smtClean="0"/>
              <a:t>skills</a:t>
            </a:r>
            <a:r>
              <a:rPr lang="en-GB" dirty="0" smtClean="0"/>
              <a:t> and scientific </a:t>
            </a:r>
            <a:r>
              <a:rPr lang="en-GB" u="sng" dirty="0" smtClean="0"/>
              <a:t>vocabulary</a:t>
            </a:r>
            <a:r>
              <a:rPr lang="en-GB" dirty="0" smtClean="0"/>
              <a:t> covered in each year group for each topic.</a:t>
            </a:r>
          </a:p>
          <a:p>
            <a:r>
              <a:rPr lang="en-GB" dirty="0" smtClean="0"/>
              <a:t>The document has been organised by topic so that it is clear to see the progression across each year group and key stage, allowing teachers to see the prior learning and future learning as well as their current year group expectation. </a:t>
            </a:r>
            <a:endParaRPr lang="en-GB" dirty="0"/>
          </a:p>
        </p:txBody>
      </p:sp>
    </p:spTree>
    <p:extLst>
      <p:ext uri="{BB962C8B-B14F-4D97-AF65-F5344CB8AC3E}">
        <p14:creationId xmlns:p14="http://schemas.microsoft.com/office/powerpoint/2010/main" val="579040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great Science Knowledge organiser might look like…</a:t>
            </a:r>
            <a:endParaRPr lang="en-GB" dirty="0"/>
          </a:p>
        </p:txBody>
      </p:sp>
      <p:sp>
        <p:nvSpPr>
          <p:cNvPr id="3" name="Content Placeholder 2"/>
          <p:cNvSpPr>
            <a:spLocks noGrp="1"/>
          </p:cNvSpPr>
          <p:nvPr>
            <p:ph idx="1"/>
          </p:nvPr>
        </p:nvSpPr>
        <p:spPr/>
        <p:txBody>
          <a:bodyPr/>
          <a:lstStyle/>
          <a:p>
            <a:r>
              <a:rPr lang="en-GB" dirty="0" smtClean="0"/>
              <a:t>Knowledge organisers are beneficial for all children in the classroom. </a:t>
            </a:r>
          </a:p>
          <a:p>
            <a:r>
              <a:rPr lang="en-GB" dirty="0" smtClean="0"/>
              <a:t>They should include the key vocabulary, key facts/learning and any key visuals. </a:t>
            </a:r>
          </a:p>
          <a:p>
            <a:r>
              <a:rPr lang="en-GB" dirty="0" smtClean="0"/>
              <a:t>They can be referred to throughout the topic and are useful when reviewing prior learning.</a:t>
            </a:r>
            <a:endParaRPr lang="en-GB" dirty="0"/>
          </a:p>
        </p:txBody>
      </p:sp>
    </p:spTree>
    <p:extLst>
      <p:ext uri="{BB962C8B-B14F-4D97-AF65-F5344CB8AC3E}">
        <p14:creationId xmlns:p14="http://schemas.microsoft.com/office/powerpoint/2010/main" val="2572245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a:t>
            </a:r>
            <a:endParaRPr lang="en-GB" dirty="0"/>
          </a:p>
        </p:txBody>
      </p:sp>
      <p:sp>
        <p:nvSpPr>
          <p:cNvPr id="3" name="Content Placeholder 2"/>
          <p:cNvSpPr>
            <a:spLocks noGrp="1"/>
          </p:cNvSpPr>
          <p:nvPr>
            <p:ph idx="1"/>
          </p:nvPr>
        </p:nvSpPr>
        <p:spPr/>
        <p:txBody>
          <a:bodyPr/>
          <a:lstStyle/>
          <a:p>
            <a:r>
              <a:rPr lang="en-GB" dirty="0" smtClean="0"/>
              <a:t>Use of key scientific vocabulary should be evident in the children’s writing as well as when speaking about their learning. </a:t>
            </a:r>
          </a:p>
          <a:p>
            <a:r>
              <a:rPr lang="en-GB" dirty="0" smtClean="0"/>
              <a:t>Modelling the correct use of scientific vocabulary in an explanation is important.</a:t>
            </a:r>
          </a:p>
          <a:p>
            <a:pPr marL="0" indent="0">
              <a:buNone/>
            </a:pPr>
            <a:endParaRPr lang="en-GB" dirty="0"/>
          </a:p>
        </p:txBody>
      </p:sp>
      <p:sp>
        <p:nvSpPr>
          <p:cNvPr id="5" name="Right Arrow 4"/>
          <p:cNvSpPr/>
          <p:nvPr/>
        </p:nvSpPr>
        <p:spPr>
          <a:xfrm>
            <a:off x="10319657" y="5393191"/>
            <a:ext cx="1280160" cy="4702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2520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93395" y="593011"/>
            <a:ext cx="5824079" cy="4335560"/>
          </a:xfrm>
          <a:prstGeom prst="rect">
            <a:avLst/>
          </a:prstGeom>
        </p:spPr>
      </p:pic>
      <p:pic>
        <p:nvPicPr>
          <p:cNvPr id="5" name="Picture 4"/>
          <p:cNvPicPr>
            <a:picLocks noChangeAspect="1"/>
          </p:cNvPicPr>
          <p:nvPr/>
        </p:nvPicPr>
        <p:blipFill>
          <a:blip r:embed="rId3"/>
          <a:stretch>
            <a:fillRect/>
          </a:stretch>
        </p:blipFill>
        <p:spPr>
          <a:xfrm>
            <a:off x="6253216" y="593010"/>
            <a:ext cx="5783782" cy="4305561"/>
          </a:xfrm>
          <a:prstGeom prst="rect">
            <a:avLst/>
          </a:prstGeom>
        </p:spPr>
      </p:pic>
    </p:spTree>
    <p:extLst>
      <p:ext uri="{BB962C8B-B14F-4D97-AF65-F5344CB8AC3E}">
        <p14:creationId xmlns:p14="http://schemas.microsoft.com/office/powerpoint/2010/main" val="1649294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Mastery opportunities in Science:</a:t>
            </a:r>
            <a:endParaRPr lang="en-GB" dirty="0"/>
          </a:p>
        </p:txBody>
      </p:sp>
      <p:sp>
        <p:nvSpPr>
          <p:cNvPr id="3" name="Content Placeholder 2"/>
          <p:cNvSpPr>
            <a:spLocks noGrp="1"/>
          </p:cNvSpPr>
          <p:nvPr>
            <p:ph idx="1"/>
          </p:nvPr>
        </p:nvSpPr>
        <p:spPr/>
        <p:txBody>
          <a:bodyPr/>
          <a:lstStyle/>
          <a:p>
            <a:r>
              <a:rPr lang="en-GB" dirty="0" smtClean="0"/>
              <a:t>Challenging the children to pose their own questions.</a:t>
            </a:r>
          </a:p>
          <a:p>
            <a:r>
              <a:rPr lang="en-GB" dirty="0" smtClean="0"/>
              <a:t>Applying their new understanding of a concept to another scenario or example.</a:t>
            </a:r>
          </a:p>
          <a:p>
            <a:r>
              <a:rPr lang="en-GB" dirty="0" smtClean="0"/>
              <a:t>Answering ‘what if’ questions.</a:t>
            </a:r>
          </a:p>
          <a:p>
            <a:r>
              <a:rPr lang="en-GB" dirty="0" smtClean="0"/>
              <a:t>Challenges based on the scientific concept taught.</a:t>
            </a:r>
          </a:p>
          <a:p>
            <a:r>
              <a:rPr lang="en-GB" dirty="0" smtClean="0"/>
              <a:t>Children sharing and explaining their scientific understanding </a:t>
            </a:r>
            <a:r>
              <a:rPr lang="en-GB" smtClean="0"/>
              <a:t>to peers. </a:t>
            </a:r>
            <a:endParaRPr lang="en-GB" dirty="0"/>
          </a:p>
        </p:txBody>
      </p:sp>
    </p:spTree>
    <p:extLst>
      <p:ext uri="{BB962C8B-B14F-4D97-AF65-F5344CB8AC3E}">
        <p14:creationId xmlns:p14="http://schemas.microsoft.com/office/powerpoint/2010/main" val="767120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SOLO IN SCIENCE:</a:t>
            </a:r>
            <a:endParaRPr lang="en-GB" dirty="0"/>
          </a:p>
        </p:txBody>
      </p:sp>
      <p:sp>
        <p:nvSpPr>
          <p:cNvPr id="3" name="Content Placeholder 2"/>
          <p:cNvSpPr>
            <a:spLocks noGrp="1"/>
          </p:cNvSpPr>
          <p:nvPr>
            <p:ph idx="1"/>
          </p:nvPr>
        </p:nvSpPr>
        <p:spPr/>
        <p:txBody>
          <a:bodyPr/>
          <a:lstStyle/>
          <a:p>
            <a:r>
              <a:rPr lang="en-GB" dirty="0" smtClean="0"/>
              <a:t>Solo taxonomy is not just used to structure a student’s response to a task, it can also be used to ensure that planned tasks are providing deeper learning opportunities. </a:t>
            </a:r>
          </a:p>
          <a:p>
            <a:r>
              <a:rPr lang="en-GB" dirty="0" smtClean="0"/>
              <a:t>Learning tasks set at the relational and extended abstract level allow for deeper learning to take place which supports the retention of the concepts.  </a:t>
            </a:r>
            <a:endParaRPr lang="en-GB" dirty="0"/>
          </a:p>
        </p:txBody>
      </p:sp>
      <p:pic>
        <p:nvPicPr>
          <p:cNvPr id="4" name="Picture 3"/>
          <p:cNvPicPr>
            <a:picLocks noChangeAspect="1"/>
          </p:cNvPicPr>
          <p:nvPr/>
        </p:nvPicPr>
        <p:blipFill>
          <a:blip r:embed="rId2"/>
          <a:stretch>
            <a:fillRect/>
          </a:stretch>
        </p:blipFill>
        <p:spPr>
          <a:xfrm>
            <a:off x="8890255" y="3353671"/>
            <a:ext cx="3114511" cy="3379707"/>
          </a:xfrm>
          <a:prstGeom prst="rect">
            <a:avLst/>
          </a:prstGeom>
        </p:spPr>
      </p:pic>
    </p:spTree>
    <p:extLst>
      <p:ext uri="{BB962C8B-B14F-4D97-AF65-F5344CB8AC3E}">
        <p14:creationId xmlns:p14="http://schemas.microsoft.com/office/powerpoint/2010/main" val="3076021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stems to deepen learning in Science: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 think…</a:t>
            </a:r>
          </a:p>
          <a:p>
            <a:r>
              <a:rPr lang="en-GB" dirty="0" smtClean="0"/>
              <a:t>I agree because I know that…</a:t>
            </a:r>
          </a:p>
          <a:p>
            <a:r>
              <a:rPr lang="en-GB" dirty="0" smtClean="0"/>
              <a:t>I disagree because I know that…</a:t>
            </a:r>
          </a:p>
          <a:p>
            <a:r>
              <a:rPr lang="en-GB" dirty="0" smtClean="0"/>
              <a:t>I know this is wrong because… </a:t>
            </a:r>
          </a:p>
          <a:p>
            <a:r>
              <a:rPr lang="en-GB" dirty="0" smtClean="0"/>
              <a:t>A better way might have been to…</a:t>
            </a:r>
          </a:p>
          <a:p>
            <a:r>
              <a:rPr lang="en-GB" dirty="0" smtClean="0"/>
              <a:t>This clearly shows that…</a:t>
            </a:r>
          </a:p>
          <a:p>
            <a:r>
              <a:rPr lang="en-GB" dirty="0" smtClean="0"/>
              <a:t>I can prove this by…</a:t>
            </a:r>
          </a:p>
          <a:p>
            <a:r>
              <a:rPr lang="en-GB" dirty="0" smtClean="0"/>
              <a:t>To correct this I would need to…</a:t>
            </a:r>
          </a:p>
          <a:p>
            <a:r>
              <a:rPr lang="en-GB" dirty="0" smtClean="0"/>
              <a:t>I can therefore conclude that… </a:t>
            </a:r>
            <a:endParaRPr lang="en-GB" dirty="0"/>
          </a:p>
        </p:txBody>
      </p:sp>
    </p:spTree>
    <p:extLst>
      <p:ext uri="{BB962C8B-B14F-4D97-AF65-F5344CB8AC3E}">
        <p14:creationId xmlns:p14="http://schemas.microsoft.com/office/powerpoint/2010/main" val="527881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07446"/>
            <a:ext cx="9603275" cy="1049235"/>
          </a:xfrm>
        </p:spPr>
        <p:txBody>
          <a:bodyPr/>
          <a:lstStyle/>
          <a:p>
            <a:r>
              <a:rPr lang="en-GB" dirty="0" smtClean="0"/>
              <a:t>Retrieval practice in Science</a:t>
            </a:r>
            <a:r>
              <a:rPr lang="en-GB" dirty="0"/>
              <a:t>:</a:t>
            </a:r>
          </a:p>
        </p:txBody>
      </p:sp>
      <p:sp>
        <p:nvSpPr>
          <p:cNvPr id="3" name="Content Placeholder 2"/>
          <p:cNvSpPr>
            <a:spLocks noGrp="1"/>
          </p:cNvSpPr>
          <p:nvPr>
            <p:ph idx="1"/>
          </p:nvPr>
        </p:nvSpPr>
        <p:spPr>
          <a:xfrm>
            <a:off x="1451579" y="1850117"/>
            <a:ext cx="9603275" cy="3450613"/>
          </a:xfrm>
        </p:spPr>
        <p:txBody>
          <a:bodyPr/>
          <a:lstStyle/>
          <a:p>
            <a:r>
              <a:rPr lang="en-GB" dirty="0" smtClean="0"/>
              <a:t>Low stake quizzes at the beginning, mid way and end of a topic. Quizzes can focus on current topic, previous topics throughout the year and prior learning from the year before.</a:t>
            </a:r>
          </a:p>
          <a:p>
            <a:r>
              <a:rPr lang="en-GB" dirty="0" smtClean="0"/>
              <a:t>Knowledge dumps – allowing children to put all their prior knowledge down on paper as a starting point for a topic. Can also be used to review learning throughout a topic. </a:t>
            </a:r>
          </a:p>
          <a:p>
            <a:r>
              <a:rPr lang="en-GB" dirty="0" smtClean="0"/>
              <a:t>Opportunities for children to discuss what they remember from previous lessons</a:t>
            </a:r>
          </a:p>
          <a:p>
            <a:r>
              <a:rPr lang="en-GB" dirty="0" smtClean="0"/>
              <a:t>What did we do yesterday?  What do you remember?</a:t>
            </a:r>
            <a:endParaRPr lang="en-GB" dirty="0"/>
          </a:p>
        </p:txBody>
      </p:sp>
      <p:pic>
        <p:nvPicPr>
          <p:cNvPr id="4" name="Picture 3"/>
          <p:cNvPicPr>
            <a:picLocks noChangeAspect="1"/>
          </p:cNvPicPr>
          <p:nvPr/>
        </p:nvPicPr>
        <p:blipFill>
          <a:blip r:embed="rId2"/>
          <a:stretch>
            <a:fillRect/>
          </a:stretch>
        </p:blipFill>
        <p:spPr>
          <a:xfrm>
            <a:off x="8321040" y="4395172"/>
            <a:ext cx="3387634" cy="2397988"/>
          </a:xfrm>
          <a:prstGeom prst="rect">
            <a:avLst/>
          </a:prstGeom>
        </p:spPr>
      </p:pic>
    </p:spTree>
    <p:extLst>
      <p:ext uri="{BB962C8B-B14F-4D97-AF65-F5344CB8AC3E}">
        <p14:creationId xmlns:p14="http://schemas.microsoft.com/office/powerpoint/2010/main" val="310733198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978</TotalTime>
  <Words>814</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SCIENCE</vt:lpstr>
      <vt:lpstr>Subject Knowledge</vt:lpstr>
      <vt:lpstr>A great Science Knowledge organiser might look like…</vt:lpstr>
      <vt:lpstr>Vocabulary</vt:lpstr>
      <vt:lpstr>PowerPoint Presentation</vt:lpstr>
      <vt:lpstr>Mastery opportunities in Science:</vt:lpstr>
      <vt:lpstr>SOLO IN SCIENCE:</vt:lpstr>
      <vt:lpstr>Sentence stems to deepen learning in Science: </vt:lpstr>
      <vt:lpstr>Retrieval practice in Science:</vt:lpstr>
      <vt:lpstr>Work Scrutiny – what did we find out?</vt:lpstr>
      <vt:lpstr>A learning walk might look for:</vt:lpstr>
      <vt:lpstr>Effective Feedback in SCIENCE might look like:</vt:lpstr>
      <vt:lpstr>Deliberate Practice In SCIENCE:</vt:lpstr>
      <vt:lpstr>What we might ask children about SCIENCE:</vt:lpstr>
    </vt:vector>
  </TitlesOfParts>
  <Company>MPA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dc:title>
  <dc:creator>Nicola Forster</dc:creator>
  <cp:lastModifiedBy>Nicola Forster</cp:lastModifiedBy>
  <cp:revision>38</cp:revision>
  <dcterms:created xsi:type="dcterms:W3CDTF">2020-01-22T13:40:27Z</dcterms:created>
  <dcterms:modified xsi:type="dcterms:W3CDTF">2020-03-10T08:00:56Z</dcterms:modified>
</cp:coreProperties>
</file>